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8" r:id="rId2"/>
    <p:sldId id="289" r:id="rId3"/>
    <p:sldId id="290" r:id="rId4"/>
    <p:sldId id="291" r:id="rId5"/>
    <p:sldId id="292" r:id="rId6"/>
    <p:sldId id="263" r:id="rId7"/>
    <p:sldId id="276" r:id="rId8"/>
    <p:sldId id="277" r:id="rId9"/>
    <p:sldId id="278" r:id="rId10"/>
    <p:sldId id="279" r:id="rId11"/>
    <p:sldId id="280" r:id="rId12"/>
    <p:sldId id="281" r:id="rId13"/>
    <p:sldId id="284" r:id="rId14"/>
    <p:sldId id="282" r:id="rId15"/>
    <p:sldId id="283" r:id="rId16"/>
    <p:sldId id="287" r:id="rId17"/>
    <p:sldId id="270" r:id="rId18"/>
    <p:sldId id="271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75E28-3A07-438C-8CEB-C28AA4054724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0008-BB09-4696-8AB1-47432601C6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2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31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58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55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/>
          <p:nvPr/>
        </p:nvSpPr>
        <p:spPr>
          <a:xfrm>
            <a:off x="-14287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4"/>
          <p:cNvSpPr/>
          <p:nvPr/>
        </p:nvSpPr>
        <p:spPr>
          <a:xfrm>
            <a:off x="-14288" y="0"/>
            <a:ext cx="9158288" cy="4438650"/>
          </a:xfrm>
          <a:custGeom>
            <a:avLst/>
            <a:gdLst/>
            <a:ahLst/>
            <a:cxnLst/>
            <a:rect l="l" t="t" r="r" b="b"/>
            <a:pathLst>
              <a:path w="12211050" h="4438650" extrusionOk="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4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4"/>
          <p:cNvSpPr>
            <a:spLocks noGrp="1"/>
          </p:cNvSpPr>
          <p:nvPr>
            <p:ph type="pic" idx="2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-flair.training/blogs/learning-rules-in-neural-network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316" y="4927756"/>
            <a:ext cx="9147315" cy="113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26649" y="5283740"/>
            <a:ext cx="34289" cy="4604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6572250" y="5738813"/>
            <a:ext cx="2057400" cy="273844"/>
          </a:xfrm>
          <a:prstGeom prst="rect">
            <a:avLst/>
          </a:prstGeom>
        </p:spPr>
        <p:txBody>
          <a:bodyPr vert="horz" lIns="68580" tIns="34291" rIns="68580" bIns="3429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V="1">
            <a:off x="7130142" y="5312160"/>
            <a:ext cx="968830" cy="868204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1350" kern="0">
              <a:solidFill>
                <a:srgbClr val="FFFFFF"/>
              </a:solidFill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xmlns="" id="{CAD0D7B8-E462-453C-B296-CA0154FA54A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592" y="3198540"/>
          <a:ext cx="2477292" cy="236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2" y="3198540"/>
                        <a:ext cx="2477292" cy="23610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H="1">
            <a:off x="5284078" y="837921"/>
            <a:ext cx="3859921" cy="4389331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D" sz="1350" kern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6" y="2376394"/>
            <a:ext cx="5122069" cy="1185510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" y="875626"/>
            <a:ext cx="2894815" cy="1153690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7372348" y="4857750"/>
            <a:ext cx="1774968" cy="120015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161019" y="5371920"/>
            <a:ext cx="3696456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15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9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endParaRPr lang="en-US" sz="1199" b="1" dirty="0">
              <a:solidFill>
                <a:prstClr val="black"/>
              </a:solidFill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335" y="5389986"/>
            <a:ext cx="34289" cy="277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14549" y="5046855"/>
            <a:ext cx="4824032" cy="68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defTabSz="4666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IN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7</a:t>
            </a:r>
            <a:endParaRPr lang="en-US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4666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06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Activation Functions</a:t>
            </a:r>
            <a:endParaRPr 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73119" y="1953437"/>
            <a:ext cx="8327570" cy="2521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IN" sz="3599" b="1" dirty="0">
                <a:solidFill>
                  <a:prstClr val="black"/>
                </a:solidFill>
                <a:latin typeface="Cambria" panose="02040503050406030204" pitchFamily="18" charset="0"/>
              </a:rPr>
              <a:t>APEX INSTITUTE OF TECHNOLOGY</a:t>
            </a:r>
            <a:endParaRPr lang="en-US" sz="3599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/>
            <a:r>
              <a:rPr lang="en-IN" sz="2107" b="1" dirty="0">
                <a:solidFill>
                  <a:prstClr val="black"/>
                </a:solidFill>
                <a:latin typeface="Cambria" panose="02040503050406030204" pitchFamily="18" charset="0"/>
              </a:rPr>
              <a:t>DEPARTMENT OF COMPUTER SCIENCE &amp; ENGINEERING</a:t>
            </a:r>
            <a:endParaRPr lang="en-US" sz="2107" b="1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 defTabSz="4666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2400" b="1" dirty="0">
              <a:solidFill>
                <a:prstClr val="black"/>
              </a:solidFill>
              <a:latin typeface="Cambria" panose="02040503050406030204" pitchFamily="18" charset="0"/>
              <a:ea typeface="Calibri" charset="0"/>
              <a:cs typeface="Times New Roman" charset="0"/>
            </a:endParaRPr>
          </a:p>
          <a:p>
            <a:pPr algn="ctr" defTabSz="4666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DEEP 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LEARNING (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20CSF-432)</a:t>
            </a: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4666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Faculty: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Prof. (Dr.) 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Madan Lal Saini(E13485)</a:t>
            </a: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4666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99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C7BCD-F06C-44BE-B0B1-6366F307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8AC011-CF12-4922-9FE1-FF41045B5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F2DF90-078A-4CEA-8CCF-84E59CCCA2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5929F2D-CE9C-4C55-B29A-4140A123D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694C90-7020-4F31-9A99-00D5EA5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3" y="230288"/>
            <a:ext cx="8215458" cy="5655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8E295B-0EFF-4036-A507-A4589C5F1820}"/>
              </a:ext>
            </a:extLst>
          </p:cNvPr>
          <p:cNvSpPr txBox="1"/>
          <p:nvPr/>
        </p:nvSpPr>
        <p:spPr>
          <a:xfrm>
            <a:off x="990600" y="5971862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http://vlabs.iitkgp.ac.in/scte/exp5/perceptron-js-simulator.html</a:t>
            </a:r>
          </a:p>
        </p:txBody>
      </p:sp>
    </p:spTree>
    <p:extLst>
      <p:ext uri="{BB962C8B-B14F-4D97-AF65-F5344CB8AC3E}">
        <p14:creationId xmlns:p14="http://schemas.microsoft.com/office/powerpoint/2010/main" val="187665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C65BA-EDE7-4A21-B146-C71CDB8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F36245-A886-41E0-B60B-18AEA08C1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33FBD2-1DE4-47EF-9D73-E5D17A5B38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59F683-1D09-4123-BFED-03EE925C5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63383A-E5FF-4BFB-A541-AA104B741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"/>
          <a:stretch/>
        </p:blipFill>
        <p:spPr>
          <a:xfrm>
            <a:off x="627458" y="295453"/>
            <a:ext cx="8287941" cy="62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D9DC71-59C7-4977-BD31-EC2904F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5FC0E3-4F96-4CD5-87B0-E775B8DF5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49DF49-2D23-46CA-84D9-3B9063FD95C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90F65C7-D285-421B-A019-CBF26B69B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5C872F-257E-4CBA-B975-65BF2444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304800"/>
            <a:ext cx="8458200" cy="55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5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0F0D4-CEF7-40B7-91FF-8EF7C1CB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6A3ACE-FFCB-41EC-9D8C-E45F7D43D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2AC34A0-6544-44AC-AE35-E563CE067C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E18909-710B-4C40-B9AD-1C6502F46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714E6A-A385-43B9-B615-593AF5A1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/>
          <a:stretch/>
        </p:blipFill>
        <p:spPr>
          <a:xfrm>
            <a:off x="533400" y="381000"/>
            <a:ext cx="8458200" cy="54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332310-1338-460D-A289-9AE95859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A09AA1-36AC-4B63-94A1-0013606C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40AC25-BE19-49D5-92F6-1449356D09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6C2EF4-DCDE-42FE-AF0C-9820372598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D6B4E5F-7CA6-4157-9738-DCD7BB987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/>
          <a:stretch/>
        </p:blipFill>
        <p:spPr>
          <a:xfrm>
            <a:off x="457200" y="228600"/>
            <a:ext cx="84582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C24F2F-3A62-4CD1-9674-AE785EBB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9E9A13-C1EF-4C53-A21A-BDE677CA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2634A3-1DE3-4FB1-89B8-1295C34A2B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28CDF2B-062B-4EEE-8D37-385715B4F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846CBF-5AC4-4B0F-8720-E5D10110A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"/>
          <a:stretch/>
        </p:blipFill>
        <p:spPr>
          <a:xfrm>
            <a:off x="457200" y="161931"/>
            <a:ext cx="8458200" cy="6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9331E1-8047-48A2-8C33-02604F81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A394A2-A94E-494B-B8A8-0194DC4FE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518BCFD-FA09-43F4-9E89-09FED01586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C122CB-1659-45F0-98C8-95D3E71E6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825D868-F948-44F6-8D05-D293302D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" y="136522"/>
            <a:ext cx="8059341" cy="67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8"/>
          <p:cNvSpPr txBox="1">
            <a:spLocks noGrp="1"/>
          </p:cNvSpPr>
          <p:nvPr>
            <p:ph type="body" idx="1"/>
          </p:nvPr>
        </p:nvSpPr>
        <p:spPr>
          <a:xfrm>
            <a:off x="628650" y="1633928"/>
            <a:ext cx="7886700" cy="482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Main text books: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“Neural Networks: A Comprehensive Foundation”, S. Haykin (very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 -theoretical)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“Pattern Recognition with Neural Networks”, C. Bishop (very goodmore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accessible)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“Neural Network Design” by Hagan, Demuth and Beale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(introductory)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Books emphasizing the practical aspects: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“Neural Smithing”, Reeds and Marks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“Practical Neural Network Recipees in C++”’ T. Masters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Seminal Paper (but now quite old!):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– “Parallel Distributed Processing” Rumelhart and McClelland et 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Deep Learning books and tutorials: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http://www.deeplearningbook.org/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Introduction to Learning Rules in Neural Network - DataFlair (data-flair.training)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Networks Literature</a:t>
            </a:r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Review Articles: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R. P. Lippman, “An introduction to Computing with Neural Nets”’ IEEE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ASP Magazine, 4-22, April 1987.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T. Kohonen, “An Introduction to Neural Computing”, Neural Networks,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1, 3-16, 1988.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A. K. Jain, J. Mao, K. Mohuiddin, “Artificial Neural Networks: A Tutorial”’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Computer, March 1996’ p. 31-44.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Journals: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IEEE Transactions on NN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Networks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Neural Computation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Biological Cybernetics</a:t>
            </a:r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C813A83-4CF3-4942-8C24-169E11C40466}"/>
              </a:ext>
            </a:extLst>
          </p:cNvPr>
          <p:cNvSpPr/>
          <p:nvPr/>
        </p:nvSpPr>
        <p:spPr>
          <a:xfrm>
            <a:off x="0" y="0"/>
            <a:ext cx="9144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7626846" y="0"/>
            <a:ext cx="497979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550070" y="6294598"/>
            <a:ext cx="418759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292895" y="5129690"/>
            <a:ext cx="1296233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114427" y="2249080"/>
            <a:ext cx="804386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xmlns="" id="{AFBA4B1A-59E0-42F9-8062-FE9B4E00A99F}"/>
              </a:ext>
            </a:extLst>
          </p:cNvPr>
          <p:cNvSpPr/>
          <p:nvPr/>
        </p:nvSpPr>
        <p:spPr>
          <a:xfrm>
            <a:off x="1981200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xmlns="" id="{4F0CA98B-3337-4AC3-8305-ED6C9C731FFB}"/>
              </a:ext>
            </a:extLst>
          </p:cNvPr>
          <p:cNvSpPr/>
          <p:nvPr/>
        </p:nvSpPr>
        <p:spPr>
          <a:xfrm>
            <a:off x="2174081" y="1214279"/>
            <a:ext cx="1822847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3" name="Group 28"/>
          <p:cNvGrpSpPr/>
          <p:nvPr/>
        </p:nvGrpSpPr>
        <p:grpSpPr>
          <a:xfrm>
            <a:off x="178141" y="152400"/>
            <a:ext cx="307922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xmlns="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CorelDRAW" r:id="rId3" imgW="2169000" imgH="2169360" progId="">
                    <p:embed/>
                  </p:oleObj>
                </mc:Choice>
                <mc:Fallback>
                  <p:oleObj name="CorelDRAW" r:id="rId3" imgW="2169000" imgH="21693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3085504" y="5394448"/>
            <a:ext cx="3015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smtClean="0">
                <a:latin typeface="Casper" panose="02000506000000020004" pitchFamily="2" charset="0"/>
                <a:cs typeface="Segoe UI" panose="020B0502040204020203" pitchFamily="34" charset="0"/>
              </a:rPr>
              <a:t>madan.e13485</a:t>
            </a:r>
            <a:r>
              <a:rPr lang="en-US" dirty="0" smtClean="0">
                <a:latin typeface="Casper" panose="02000506000000020004" pitchFamily="2" charset="0"/>
                <a:cs typeface="Segoe UI" panose="020B0502040204020203" pitchFamily="34" charset="0"/>
              </a:rPr>
              <a:t>@cumail.in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059" y="857250"/>
            <a:ext cx="7886699" cy="1014211"/>
          </a:xfrm>
        </p:spPr>
        <p:txBody>
          <a:bodyPr>
            <a:norm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Learning: Course Objectives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0571" y="1716915"/>
            <a:ext cx="8306874" cy="2867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903"/>
              </a:spcAft>
            </a:pPr>
            <a:r>
              <a:rPr lang="en-US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</a:t>
            </a:r>
            <a:endParaRPr lang="en-US" sz="15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903"/>
              </a:spcAft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aims to:</a:t>
            </a:r>
            <a:endParaRPr lang="en-US" sz="15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5962" indent="-515962">
              <a:spcAft>
                <a:spcPts val="903"/>
              </a:spcAft>
              <a:buFont typeface="+mj-lt"/>
              <a:buAutoNum type="arabicPeriod"/>
            </a:pPr>
            <a:r>
              <a:rPr lang="en-IN" sz="150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key features in a neural network’s architecture</a:t>
            </a:r>
            <a:endParaRPr lang="en-US" sz="12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5962" indent="-515962">
              <a:spcAft>
                <a:spcPts val="903"/>
              </a:spcAft>
              <a:buFont typeface="+mj-lt"/>
              <a:buAutoNum type="arabicPeriod"/>
            </a:pPr>
            <a:r>
              <a:rPr lang="en-IN" sz="150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the main fundamentals that drive Deep Learning</a:t>
            </a:r>
            <a:endParaRPr lang="en-US" sz="12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5962" indent="-515962">
              <a:spcAft>
                <a:spcPts val="903"/>
              </a:spcAft>
              <a:buFont typeface="+mj-lt"/>
              <a:buAutoNum type="arabicPeriod"/>
            </a:pPr>
            <a:r>
              <a:rPr lang="en-IN" sz="150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 able to build, train and apply fully connected deep neural networks</a:t>
            </a:r>
            <a:endParaRPr lang="en-US" sz="12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5962" indent="-515962">
              <a:spcAft>
                <a:spcPts val="903"/>
              </a:spcAft>
              <a:buFont typeface="+mj-lt"/>
              <a:buAutoNum type="arabicPeriod"/>
            </a:pPr>
            <a:r>
              <a:rPr lang="en-IN" sz="150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Know how to implement efficient CNN or RNN.</a:t>
            </a:r>
            <a:endParaRPr lang="en-US" sz="12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5962" indent="-515962" algn="just">
              <a:spcAft>
                <a:spcPts val="903"/>
              </a:spcAft>
              <a:buFont typeface="+mj-lt"/>
              <a:buAutoNum type="arabicPeriod"/>
            </a:pPr>
            <a:r>
              <a:rPr lang="en-IN" sz="150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IN" sz="150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fundamental methods involved in deep learning, including the underlying optimization concepts (gradient descent and backpropagation) and how they can be combined to solve real-world problems.  </a:t>
            </a:r>
            <a:endParaRPr lang="en-US" sz="120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2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626" y="987010"/>
            <a:ext cx="8344139" cy="53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0373" y="1735377"/>
            <a:ext cx="6590266" cy="415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10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completion of this course, the students shall be able to:-</a:t>
            </a:r>
            <a:endParaRPr lang="en-US" sz="210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40374" y="2225089"/>
          <a:ext cx="7697953" cy="3265371"/>
        </p:xfrm>
        <a:graphic>
          <a:graphicData uri="http://schemas.openxmlformats.org/drawingml/2006/table">
            <a:tbl>
              <a:tblPr bandRow="1">
                <a:effectLst/>
                <a:tableStyleId>{5940675A-B579-460E-94D1-54222C63F5DA}</a:tableStyleId>
              </a:tblPr>
              <a:tblGrid>
                <a:gridCol w="671096"/>
                <a:gridCol w="7026857"/>
              </a:tblGrid>
              <a:tr h="4741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Understand neural network, its working and parameters, and various deep neural network architectures.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8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Differentiate between the major types of neural network architectures (multi-layered perceptron, convolutional neural networks, recurrent neural networks, etc.) and what types of problems can be solved by these architectures.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1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CO3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Evaluate the performance of deep neural network and improve the performance by applying optimization techniques. 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1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CO4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Design or select neural network architectures for new data problems based on their requirements and problem characteristics and analyse their performance.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1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CO5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Describe some of the latest research being conducted in the field and open problems that are yet to be solved. 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835" marR="878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0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19" y="928254"/>
            <a:ext cx="7886699" cy="643776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Unit-1 Syllabus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1255" y="1697597"/>
          <a:ext cx="7984097" cy="3627825"/>
        </p:xfrm>
        <a:graphic>
          <a:graphicData uri="http://schemas.openxmlformats.org/drawingml/2006/table">
            <a:tbl>
              <a:tblPr firstRow="1" firstCol="1" bandRow="1"/>
              <a:tblGrid>
                <a:gridCol w="1762342"/>
                <a:gridCol w="6221755"/>
              </a:tblGrid>
              <a:tr h="396945"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effectLst/>
                          <a:latin typeface="Times New Roman"/>
                          <a:ea typeface="Calibri"/>
                          <a:cs typeface="Arial"/>
                        </a:rPr>
                        <a:t>Unit-1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97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Artificial Neural Network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97280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Fundamentals of Neural Network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216" marR="812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1391920" algn="l"/>
                        </a:tabLst>
                      </a:pPr>
                      <a:r>
                        <a:rPr lang="en-IN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to Neural Network, Model of Artificial Neuron, 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</a:t>
                      </a:r>
                      <a:r>
                        <a:rPr lang="en-IN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Back Propagation, </a:t>
                      </a:r>
                      <a:r>
                        <a:rPr lang="en-IN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rules and various activation functions, 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descent, Stochastic Gradient descent.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216" marR="812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80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17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Neural Network Architecture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216" marR="812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Single layer Feed-forward networks. Multi-layer Feed-forward networks. Architecture of Back-propagation (BP) Networks, Backpropagation Learning.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216" marR="812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993">
                <a:tc>
                  <a:txBody>
                    <a:bodyPr/>
                    <a:lstStyle/>
                    <a:p>
                      <a:pPr marR="53975" algn="just">
                        <a:spcAft>
                          <a:spcPts val="0"/>
                        </a:spcAft>
                      </a:pPr>
                      <a:r>
                        <a:rPr lang="en-IN" sz="17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Neural Network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216" marR="812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Training Deep Neural Networks using Back Propagation-Setup and initialization issues, Gradient- Descent Strategies, vanishing and exploding Gradient problems, regularizations, and dropouts.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17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216" marR="812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SUGGESTIVE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1999240"/>
            <a:ext cx="7886699" cy="379481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TEXT BOOKS</a:t>
            </a:r>
            <a:r>
              <a:rPr lang="en-US" b="1" dirty="0" smtClean="0"/>
              <a:t>:</a:t>
            </a:r>
            <a:r>
              <a:rPr lang="en-IN" b="1" dirty="0"/>
              <a:t> </a:t>
            </a:r>
            <a:endParaRPr lang="en-US" dirty="0"/>
          </a:p>
          <a:p>
            <a:r>
              <a:rPr lang="en-US" b="1" dirty="0" smtClean="0"/>
              <a:t>T1</a:t>
            </a:r>
            <a:r>
              <a:rPr lang="en-US" b="1" dirty="0"/>
              <a:t>:</a:t>
            </a:r>
            <a:r>
              <a:rPr lang="en-US" dirty="0"/>
              <a:t> Deep Learning with Python by Francois </a:t>
            </a:r>
            <a:r>
              <a:rPr lang="en-US" dirty="0" err="1"/>
              <a:t>Chollet</a:t>
            </a:r>
            <a:r>
              <a:rPr lang="en-US" dirty="0"/>
              <a:t>, Publisher: Manning Publications </a:t>
            </a:r>
          </a:p>
          <a:p>
            <a:r>
              <a:rPr lang="en-US" b="1" dirty="0"/>
              <a:t>T2:</a:t>
            </a:r>
            <a:r>
              <a:rPr lang="en-US" dirty="0"/>
              <a:t> Deep Learning from Scratch: Building with Python from First Principles by Seth Weidman published by </a:t>
            </a:r>
            <a:r>
              <a:rPr lang="en-US" dirty="0" err="1"/>
              <a:t>O`Reilley</a:t>
            </a:r>
            <a:endParaRPr lang="en-US" dirty="0"/>
          </a:p>
          <a:p>
            <a:r>
              <a:rPr lang="en-IN" b="1" dirty="0"/>
              <a:t>T3</a:t>
            </a:r>
            <a:r>
              <a:rPr lang="en-IN" dirty="0"/>
              <a:t>: </a:t>
            </a:r>
            <a:r>
              <a:rPr lang="en-US" dirty="0"/>
              <a:t>Deep Learning 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</a:t>
            </a:r>
            <a:r>
              <a:rPr lang="en-US" dirty="0" err="1"/>
              <a:t>Courville</a:t>
            </a:r>
            <a:r>
              <a:rPr lang="en-US" dirty="0"/>
              <a:t> published by MIT Press.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/>
              <a:t>REFERENCE BOOKS</a:t>
            </a:r>
            <a:r>
              <a:rPr lang="en-IN" b="1" dirty="0" smtClean="0"/>
              <a:t>:</a:t>
            </a:r>
            <a:endParaRPr lang="en-US" dirty="0"/>
          </a:p>
          <a:p>
            <a:r>
              <a:rPr lang="en-IN" b="1" dirty="0"/>
              <a:t>R1 </a:t>
            </a:r>
            <a:r>
              <a:rPr lang="en-US" dirty="0"/>
              <a:t>Fundamentals of Deep Learning: by </a:t>
            </a:r>
            <a:r>
              <a:rPr lang="en-US" dirty="0" err="1"/>
              <a:t>Nithin</a:t>
            </a:r>
            <a:r>
              <a:rPr lang="en-US" dirty="0"/>
              <a:t> </a:t>
            </a:r>
            <a:r>
              <a:rPr lang="en-US" dirty="0" err="1"/>
              <a:t>Buduma</a:t>
            </a:r>
            <a:r>
              <a:rPr lang="en-US" dirty="0"/>
              <a:t>, Nikhil </a:t>
            </a:r>
            <a:r>
              <a:rPr lang="en-US" dirty="0" err="1"/>
              <a:t>Buduma</a:t>
            </a:r>
            <a:r>
              <a:rPr lang="en-US" dirty="0"/>
              <a:t> and Joe Papa, OREILLY Publication, Second Edition.</a:t>
            </a:r>
          </a:p>
          <a:p>
            <a:r>
              <a:rPr lang="en-IN" b="1" dirty="0"/>
              <a:t>R2</a:t>
            </a:r>
            <a:r>
              <a:rPr lang="en-IN" dirty="0"/>
              <a:t> </a:t>
            </a:r>
            <a:r>
              <a:rPr lang="en-US" dirty="0"/>
              <a:t>Deep Learning: A Practitioners Approach by Josh Patterson and Adam Gibson, OREILLY Publication.</a:t>
            </a:r>
          </a:p>
          <a:p>
            <a:r>
              <a:rPr lang="en-IN" b="1" dirty="0"/>
              <a:t>R3</a:t>
            </a:r>
            <a:r>
              <a:rPr lang="en-IN" dirty="0"/>
              <a:t> </a:t>
            </a:r>
            <a:r>
              <a:rPr lang="en-US" dirty="0"/>
              <a:t>Deep Learning for Coders with </a:t>
            </a:r>
            <a:r>
              <a:rPr lang="en-US" dirty="0" err="1"/>
              <a:t>fastai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by Jeremy Howard and Sylvain </a:t>
            </a:r>
            <a:r>
              <a:rPr lang="en-US" dirty="0" err="1"/>
              <a:t>Gugger</a:t>
            </a:r>
            <a:r>
              <a:rPr lang="en-US" dirty="0"/>
              <a:t>, OREILLY Publication.</a:t>
            </a:r>
          </a:p>
          <a:p>
            <a:r>
              <a:rPr lang="en-US" b="1" dirty="0"/>
              <a:t>R4</a:t>
            </a:r>
            <a:r>
              <a:rPr lang="en-US" dirty="0"/>
              <a:t> Deep Learning Using Python </a:t>
            </a:r>
            <a:r>
              <a:rPr lang="en-IN" dirty="0"/>
              <a:t>by S </a:t>
            </a:r>
            <a:r>
              <a:rPr lang="en-IN" dirty="0" err="1"/>
              <a:t>Lovelyn</a:t>
            </a:r>
            <a:r>
              <a:rPr lang="en-IN" dirty="0"/>
              <a:t> Rose, L Ashok Kumar, D </a:t>
            </a:r>
            <a:r>
              <a:rPr lang="en-IN" dirty="0" err="1"/>
              <a:t>Karthika</a:t>
            </a:r>
            <a:r>
              <a:rPr lang="en-IN" dirty="0"/>
              <a:t> </a:t>
            </a:r>
            <a:r>
              <a:rPr lang="en-IN" dirty="0" err="1"/>
              <a:t>Renuka</a:t>
            </a:r>
            <a:r>
              <a:rPr lang="en-IN" dirty="0"/>
              <a:t>, Wiley Publication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629842" y="457203"/>
            <a:ext cx="5058926" cy="7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/>
              <a:t>Table of Contents</a:t>
            </a:r>
            <a:endParaRPr sz="4800" b="1"/>
          </a:p>
        </p:txBody>
      </p:sp>
      <p:sp>
        <p:nvSpPr>
          <p:cNvPr id="210" name="Google Shape;210;p4"/>
          <p:cNvSpPr txBox="1">
            <a:spLocks noGrp="1"/>
          </p:cNvSpPr>
          <p:nvPr>
            <p:ph type="body" idx="2"/>
          </p:nvPr>
        </p:nvSpPr>
        <p:spPr>
          <a:xfrm>
            <a:off x="629842" y="1524000"/>
            <a:ext cx="699015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Neural network and its working</a:t>
            </a:r>
            <a:endParaRPr sz="2800" dirty="0"/>
          </a:p>
          <a:p>
            <a:pPr marL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 smtClean="0"/>
              <a:t>Activation functions for </a:t>
            </a:r>
            <a:r>
              <a:rPr lang="en-US" sz="2800" dirty="0"/>
              <a:t>neural network.</a:t>
            </a:r>
            <a:endParaRPr sz="28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/>
          </a:p>
        </p:txBody>
      </p:sp>
      <p:sp>
        <p:nvSpPr>
          <p:cNvPr id="211" name="Google Shape;211;p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773D87-3713-4BB1-927D-7856C491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1A8D7A-319B-4873-84B1-0D8FEB903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5F1A49-B18C-4715-A0F4-B91023C3E7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D8D5870-C913-477F-8598-4DD875A0C8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E880FC-78F4-444D-A999-58F8201A9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>
            <a:off x="609600" y="457200"/>
            <a:ext cx="8077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49470-7716-48FA-9D81-87A10190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0663788-2830-4701-BB48-9B78F6BD6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189F6A-908B-4F40-95EC-3EB33567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522"/>
            <a:ext cx="8517006" cy="46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40568-90F8-4446-B038-5A5D2F6A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519987-6C9F-4CD8-945B-9A10DCD33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D413E4A-30F5-4420-BAB9-9F63E169C2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7825C4-8633-486C-95EB-FD70D294B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B936C3-CC7B-4023-B87A-6F675CFE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5" y="1714421"/>
            <a:ext cx="4193141" cy="2740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0B608E-5F62-49A7-97CA-CD3E6DDB3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290"/>
          <a:stretch/>
        </p:blipFill>
        <p:spPr>
          <a:xfrm>
            <a:off x="457200" y="136522"/>
            <a:ext cx="8517006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7096"/>
      </p:ext>
    </p:extLst>
  </p:cSld>
  <p:clrMapOvr>
    <a:masterClrMapping/>
  </p:clrMapOvr>
</p:sld>
</file>

<file path=ppt/theme/theme1.xml><?xml version="1.0" encoding="utf-8"?>
<a:theme xmlns:a="http://schemas.openxmlformats.org/drawingml/2006/main" name="Unit 2.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606</Words>
  <Application>Microsoft Office PowerPoint</Application>
  <PresentationFormat>On-screen Show (4:3)</PresentationFormat>
  <Paragraphs>109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Casper</vt:lpstr>
      <vt:lpstr>Karla</vt:lpstr>
      <vt:lpstr>Noto Sans Symbols</vt:lpstr>
      <vt:lpstr>Segoe UI</vt:lpstr>
      <vt:lpstr>Times New Roman</vt:lpstr>
      <vt:lpstr>Unit 2.1</vt:lpstr>
      <vt:lpstr>CorelDRAW</vt:lpstr>
      <vt:lpstr>PowerPoint Presentation</vt:lpstr>
      <vt:lpstr>Deep Learning: Course Objectives</vt:lpstr>
      <vt:lpstr>COURSE OUTCOMES</vt:lpstr>
      <vt:lpstr>Unit-1 Syllabus</vt:lpstr>
      <vt:lpstr>SUGGESTIVE READINGS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Neural Networks Literature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Microsoft account</cp:lastModifiedBy>
  <cp:revision>14</cp:revision>
  <dcterms:created xsi:type="dcterms:W3CDTF">2021-07-21T14:02:13Z</dcterms:created>
  <dcterms:modified xsi:type="dcterms:W3CDTF">2023-07-01T04:58:29Z</dcterms:modified>
</cp:coreProperties>
</file>